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23"/>
  </p:notesMasterIdLst>
  <p:sldIdLst>
    <p:sldId id="259" r:id="rId2"/>
    <p:sldId id="282" r:id="rId3"/>
    <p:sldId id="271" r:id="rId4"/>
    <p:sldId id="285" r:id="rId5"/>
    <p:sldId id="270" r:id="rId6"/>
    <p:sldId id="291" r:id="rId7"/>
    <p:sldId id="281" r:id="rId8"/>
    <p:sldId id="303" r:id="rId9"/>
    <p:sldId id="304" r:id="rId10"/>
    <p:sldId id="305" r:id="rId11"/>
    <p:sldId id="290" r:id="rId12"/>
    <p:sldId id="306" r:id="rId13"/>
    <p:sldId id="309" r:id="rId14"/>
    <p:sldId id="301" r:id="rId15"/>
    <p:sldId id="286" r:id="rId16"/>
    <p:sldId id="276" r:id="rId17"/>
    <p:sldId id="296" r:id="rId18"/>
    <p:sldId id="307" r:id="rId19"/>
    <p:sldId id="273" r:id="rId20"/>
    <p:sldId id="268" r:id="rId21"/>
    <p:sldId id="30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/>
    <p:restoredTop sz="94787"/>
  </p:normalViewPr>
  <p:slideViewPr>
    <p:cSldViewPr snapToGrid="0" snapToObjects="1">
      <p:cViewPr varScale="1">
        <p:scale>
          <a:sx n="120" d="100"/>
          <a:sy n="120" d="100"/>
        </p:scale>
        <p:origin x="608" y="184"/>
      </p:cViewPr>
      <p:guideLst/>
    </p:cSldViewPr>
  </p:slideViewPr>
  <p:outlineViewPr>
    <p:cViewPr>
      <p:scale>
        <a:sx n="33" d="100"/>
        <a:sy n="33" d="100"/>
      </p:scale>
      <p:origin x="0" y="-35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1C5A-6E7C-2841-9825-BE44DEA38A62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4A6B-6CDA-E84F-A371-FD27262EEE3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71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366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23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34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035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51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23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18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958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231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398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A4A6B-6CDA-E84F-A371-FD27262EEE38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94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2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4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0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6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6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8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0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8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3/11/21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7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ok.se/btfkongr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F5C85EA-7662-9840-8C8B-43E27D13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b="4401"/>
          <a:stretch/>
        </p:blipFill>
        <p:spPr bwMode="auto">
          <a:xfrm>
            <a:off x="-3050" y="255159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sz="5400" dirty="0">
                <a:solidFill>
                  <a:srgbClr val="FFFFFF"/>
                </a:solidFill>
              </a:rPr>
              <a:t>Föräldraskap när livet känns tungt </a:t>
            </a:r>
            <a:br>
              <a:rPr lang="sv-SE" sz="5200" dirty="0">
                <a:solidFill>
                  <a:srgbClr val="FFFFFF"/>
                </a:solidFill>
              </a:rPr>
            </a:br>
            <a:endParaRPr lang="sv-SE" sz="5200" dirty="0">
              <a:solidFill>
                <a:srgbClr val="FFFFFF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sv-SE" dirty="0">
                <a:solidFill>
                  <a:srgbClr val="FFFFFF"/>
                </a:solidFill>
              </a:rPr>
              <a:t>BTF Kongress</a:t>
            </a:r>
          </a:p>
          <a:p>
            <a:pPr algn="l"/>
            <a:r>
              <a:rPr lang="sv-SE" dirty="0">
                <a:solidFill>
                  <a:srgbClr val="FFFFFF"/>
                </a:solidFill>
              </a:rPr>
              <a:t>2021-03-12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781629F-DAD4-074F-9069-38588874A779}"/>
              </a:ext>
            </a:extLst>
          </p:cNvPr>
          <p:cNvSpPr txBox="1"/>
          <p:nvPr/>
        </p:nvSpPr>
        <p:spPr>
          <a:xfrm>
            <a:off x="10097037" y="5293217"/>
            <a:ext cx="19594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Tova Winbladh</a:t>
            </a:r>
          </a:p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Leg. psykolog</a:t>
            </a:r>
          </a:p>
        </p:txBody>
      </p:sp>
    </p:spTree>
    <p:extLst>
      <p:ext uri="{BB962C8B-B14F-4D97-AF65-F5344CB8AC3E}">
        <p14:creationId xmlns:p14="http://schemas.microsoft.com/office/powerpoint/2010/main" val="427483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76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92AD0-B170-174A-BF2D-B6B2E343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sv-SE" sz="4000"/>
              <a:t>Konflikter med medföräldern </a:t>
            </a:r>
          </a:p>
        </p:txBody>
      </p:sp>
      <p:pic>
        <p:nvPicPr>
          <p:cNvPr id="3074" name="Picture 2" descr="Heartbreak, Förtvivlad, Stormiga Förhållande, Sorg">
            <a:extLst>
              <a:ext uri="{FF2B5EF4-FFF2-40B4-BE49-F238E27FC236}">
                <a16:creationId xmlns:a16="http://schemas.microsoft.com/office/drawing/2014/main" id="{E86C758C-7771-AE42-AF31-3746E3BC5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21143" b="-1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3829170-7F9C-4AD3-9DD0-09F7C405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/>
              <a:t>Vardagsfrustration – den vuxne får ta smällen! </a:t>
            </a:r>
          </a:p>
          <a:p>
            <a:r>
              <a:rPr lang="en-US" sz="2400"/>
              <a:t>Kärnfamijen i samhället </a:t>
            </a:r>
          </a:p>
          <a:p>
            <a:r>
              <a:rPr lang="en-US" sz="2400"/>
              <a:t>Normer och förväntningar </a:t>
            </a:r>
          </a:p>
          <a:p>
            <a:r>
              <a:rPr lang="en-US" sz="2400"/>
              <a:t>Sex och romantik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4194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n bild som visar person, inomhus, barn, liten&#10;&#10;Automatiskt genererad beskrivning">
            <a:extLst>
              <a:ext uri="{FF2B5EF4-FFF2-40B4-BE49-F238E27FC236}">
                <a16:creationId xmlns:a16="http://schemas.microsoft.com/office/drawing/2014/main" id="{209789EA-5B12-8D47-ADB3-D929C159F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FF171D-6DB6-6D46-88D7-B347BD32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v-SE" sz="3600"/>
              <a:t>Vad påverkar hur en familj har det?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CB6DBA-3E18-5A4F-8DAC-6075DBF4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buNone/>
            </a:pPr>
            <a:endParaRPr lang="sv-SE" sz="1400" dirty="0"/>
          </a:p>
          <a:p>
            <a:r>
              <a:rPr lang="sv-SE" sz="2400" dirty="0"/>
              <a:t>Känslomässigt stöd – vem tar hand om föräldern? </a:t>
            </a:r>
          </a:p>
          <a:p>
            <a:r>
              <a:rPr lang="sv-SE" sz="2400" dirty="0"/>
              <a:t>Praktiskt stöd – barnvakt, hjälp i hemmet</a:t>
            </a:r>
          </a:p>
          <a:p>
            <a:r>
              <a:rPr lang="sv-SE" sz="2400" dirty="0"/>
              <a:t>Ekonomi och arbetssituation </a:t>
            </a:r>
          </a:p>
          <a:p>
            <a:r>
              <a:rPr lang="sv-SE" sz="2400" dirty="0"/>
              <a:t>Rutiner och struktur </a:t>
            </a:r>
          </a:p>
          <a:p>
            <a:r>
              <a:rPr lang="sv-SE" sz="2400" dirty="0"/>
              <a:t>Parförhållandet </a:t>
            </a:r>
          </a:p>
          <a:p>
            <a:r>
              <a:rPr lang="sv-SE" sz="2400" dirty="0"/>
              <a:t>Dela sin situation med andra i samma</a:t>
            </a:r>
          </a:p>
          <a:p>
            <a:r>
              <a:rPr lang="sv-SE" sz="2400" dirty="0"/>
              <a:t>Psykiskt mående </a:t>
            </a:r>
          </a:p>
        </p:txBody>
      </p:sp>
    </p:spTree>
    <p:extLst>
      <p:ext uri="{BB962C8B-B14F-4D97-AF65-F5344CB8AC3E}">
        <p14:creationId xmlns:p14="http://schemas.microsoft.com/office/powerpoint/2010/main" val="242810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E4CC7E-D3D5-4A5F-8D07-29DA1CD3C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C63FD33C-F836-4A02-B497-41519F060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Flicka, Mor, Dotter, Mamma, Människor, Familjen">
            <a:extLst>
              <a:ext uri="{FF2B5EF4-FFF2-40B4-BE49-F238E27FC236}">
                <a16:creationId xmlns:a16="http://schemas.microsoft.com/office/drawing/2014/main" id="{11835AF8-A5CF-D346-80C4-E80B74C3A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1233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5BE1FF9-CE9B-714F-AF48-37CBFA78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045"/>
            <a:ext cx="10515600" cy="2057045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rgbClr val="FFFFFF"/>
                </a:solidFill>
              </a:rPr>
              <a:t>Föräldrar ska stärkas, inte uppfostras! Men hur gör man? </a:t>
            </a:r>
          </a:p>
        </p:txBody>
      </p:sp>
      <p:sp>
        <p:nvSpPr>
          <p:cNvPr id="40" name="Content Placeholder 7">
            <a:extLst>
              <a:ext uri="{FF2B5EF4-FFF2-40B4-BE49-F238E27FC236}">
                <a16:creationId xmlns:a16="http://schemas.microsoft.com/office/drawing/2014/main" id="{0FF2F47E-360F-4A50-B302-C67F7520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840"/>
            <a:ext cx="10515600" cy="334548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änniskor, Far, Mor, Föräldrar, Baby, Soffa, Sova, Par">
            <a:extLst>
              <a:ext uri="{FF2B5EF4-FFF2-40B4-BE49-F238E27FC236}">
                <a16:creationId xmlns:a16="http://schemas.microsoft.com/office/drawing/2014/main" id="{B8F90F5A-8CB5-5745-B672-CA9439245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888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88F9D8F-B285-E440-BDB5-BC6EA2B6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000000"/>
                </a:solidFill>
              </a:rPr>
              <a:t>Samtal om familjeliv och föräldraskap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87D5C-6471-3247-922C-8461CB0E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Familjelivet högst centralt för de flesta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Psykisk ohälsa påverkar nära relationer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Mycket skam och skuld inblandad när det gäller barn och föräldraskap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”Alla har det väl jobbigt med barnen”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Vad får man prata om var?  </a:t>
            </a:r>
          </a:p>
        </p:txBody>
      </p:sp>
    </p:spTree>
    <p:extLst>
      <p:ext uri="{BB962C8B-B14F-4D97-AF65-F5344CB8AC3E}">
        <p14:creationId xmlns:p14="http://schemas.microsoft.com/office/powerpoint/2010/main" val="382415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3A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AFA5FB-E1F1-E14A-B686-B4218B67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v-SE" sz="3700" dirty="0">
                <a:solidFill>
                  <a:srgbClr val="FFFFFF"/>
                </a:solidFill>
              </a:rPr>
              <a:t>Normalisering: vad är normalt och inte?    </a:t>
            </a:r>
          </a:p>
        </p:txBody>
      </p:sp>
      <p:pic>
        <p:nvPicPr>
          <p:cNvPr id="11266" name="Picture 2" descr="Vuxen, Skägg, Ansikte, Mode, Guy, Mannen, Modell">
            <a:extLst>
              <a:ext uri="{FF2B5EF4-FFF2-40B4-BE49-F238E27FC236}">
                <a16:creationId xmlns:a16="http://schemas.microsoft.com/office/drawing/2014/main" id="{CFDF04E4-91F1-EB4E-A6A0-08AC375AA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r="1" b="894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46B2F4-A2D9-164B-9871-0EA612D6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Osäkerhet och tvivel kontra orosproblematik</a:t>
            </a:r>
          </a:p>
          <a:p>
            <a:r>
              <a:rPr lang="sv-SE" sz="2000" dirty="0">
                <a:solidFill>
                  <a:srgbClr val="FFFFFF"/>
                </a:solidFill>
              </a:rPr>
              <a:t>Känslomässig </a:t>
            </a:r>
            <a:r>
              <a:rPr lang="sv-SE" sz="2000" dirty="0" err="1">
                <a:solidFill>
                  <a:srgbClr val="FFFFFF"/>
                </a:solidFill>
              </a:rPr>
              <a:t>svängighet</a:t>
            </a:r>
            <a:r>
              <a:rPr lang="sv-SE" sz="2000" dirty="0">
                <a:solidFill>
                  <a:srgbClr val="FFFFFF"/>
                </a:solidFill>
              </a:rPr>
              <a:t> kontra depression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Trötthet kontra utmattning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Behov av stöd eller behov av konkret hjälp? </a:t>
            </a:r>
          </a:p>
        </p:txBody>
      </p:sp>
    </p:spTree>
    <p:extLst>
      <p:ext uri="{BB962C8B-B14F-4D97-AF65-F5344CB8AC3E}">
        <p14:creationId xmlns:p14="http://schemas.microsoft.com/office/powerpoint/2010/main" val="281721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524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DC31A9-AC86-8542-897D-0CD7C4AC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Fokus på styrkorna </a:t>
            </a:r>
          </a:p>
        </p:txBody>
      </p:sp>
      <p:pic>
        <p:nvPicPr>
          <p:cNvPr id="28" name="Picture 2" descr="En bild som visar person, inomhus, sitter, vägg&#10;&#10;Automatiskt genererad beskrivning">
            <a:extLst>
              <a:ext uri="{FF2B5EF4-FFF2-40B4-BE49-F238E27FC236}">
                <a16:creationId xmlns:a16="http://schemas.microsoft.com/office/drawing/2014/main" id="{D59BC4F7-5209-9141-9C1C-513E937CC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r="1" b="386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EB98F1-FDBB-BB42-B5DF-604E43CD7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Problematisering och råd stjälper (oftast) mer än hjälper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Lyft fram det positiva som beskrivs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Omformulera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Styr bort från normer – hitta det individuella </a:t>
            </a:r>
          </a:p>
          <a:p>
            <a:endParaRPr lang="sv-SE" sz="2000" dirty="0">
              <a:solidFill>
                <a:srgbClr val="FFFFFF"/>
              </a:solidFill>
            </a:endParaRPr>
          </a:p>
          <a:p>
            <a:endParaRPr lang="sv-SE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9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44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632B5E-8D5A-1340-A632-B3A45080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Tillit och i</a:t>
            </a:r>
            <a:r>
              <a:rPr lang="sv-SE" noProof="0">
                <a:solidFill>
                  <a:srgbClr val="FFFFFF"/>
                </a:solidFill>
              </a:rPr>
              <a:t>s i magen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ECA9CF-ED6F-EE47-8834-3589C284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6B46C21-4C2B-48A1-83C1-6B626B05E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Barn tål halvbra föräldrar! </a:t>
            </a:r>
          </a:p>
          <a:p>
            <a:r>
              <a:rPr lang="en-US" sz="2000">
                <a:solidFill>
                  <a:srgbClr val="FFFFFF"/>
                </a:solidFill>
              </a:rPr>
              <a:t>Saker ändras SNABBT under småbarnsåren – draghjälp av barnet </a:t>
            </a:r>
          </a:p>
          <a:p>
            <a:r>
              <a:rPr lang="en-US" sz="2000">
                <a:solidFill>
                  <a:srgbClr val="FFFFFF"/>
                </a:solidFill>
              </a:rPr>
              <a:t>Hjälp med att stå ut och vänta – acceptans </a:t>
            </a:r>
          </a:p>
          <a:p>
            <a:r>
              <a:rPr lang="en-US" sz="2000">
                <a:solidFill>
                  <a:srgbClr val="FFFFFF"/>
                </a:solidFill>
              </a:rPr>
              <a:t>Man får ogilla att vara förälder! </a:t>
            </a:r>
          </a:p>
        </p:txBody>
      </p:sp>
    </p:spTree>
    <p:extLst>
      <p:ext uri="{BB962C8B-B14F-4D97-AF65-F5344CB8AC3E}">
        <p14:creationId xmlns:p14="http://schemas.microsoft.com/office/powerpoint/2010/main" val="101753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532EC1-5311-DE47-AEA4-91F6AD12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Föräldraskap är starka grejer…</a:t>
            </a:r>
          </a:p>
        </p:txBody>
      </p:sp>
      <p:pic>
        <p:nvPicPr>
          <p:cNvPr id="7170" name="Picture 2" descr="Baby, Nyfödda, Familjen">
            <a:extLst>
              <a:ext uri="{FF2B5EF4-FFF2-40B4-BE49-F238E27FC236}">
                <a16:creationId xmlns:a16="http://schemas.microsoft.com/office/drawing/2014/main" id="{C38DB585-BCC9-AE4F-BFC1-6C6AA6107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1" b="1108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8A56DB-AE7D-EF47-BBE4-7888CD2F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En förälder som problematiserar sitt föräldraskap behöver nästan aldrig hjälp med just föräldraskapet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Släpp loss kärleken så sköter den sig själv! Hjälp till avslappning.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Föräldrar sätter sina barn främst – hjälp till självomhändertagande</a:t>
            </a:r>
          </a:p>
          <a:p>
            <a:r>
              <a:rPr lang="sv-SE" sz="2000" dirty="0">
                <a:solidFill>
                  <a:srgbClr val="FFFFFF"/>
                </a:solidFill>
              </a:rPr>
              <a:t>Man kan aldrig vara för snäll mot en förälder! </a:t>
            </a:r>
          </a:p>
        </p:txBody>
      </p:sp>
    </p:spTree>
    <p:extLst>
      <p:ext uri="{BB962C8B-B14F-4D97-AF65-F5344CB8AC3E}">
        <p14:creationId xmlns:p14="http://schemas.microsoft.com/office/powerpoint/2010/main" val="76240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C14D73-AEB9-A048-ACE6-3BD8A6F0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 dirty="0"/>
              <a:t>Men barnet då? 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480E689-2DFB-4E0F-994F-2CEAD321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Hur</a:t>
            </a:r>
            <a:r>
              <a:rPr lang="en-US" sz="2200" dirty="0"/>
              <a:t> </a:t>
            </a:r>
            <a:r>
              <a:rPr lang="en-US" sz="2200" dirty="0" err="1"/>
              <a:t>är</a:t>
            </a:r>
            <a:r>
              <a:rPr lang="en-US" sz="2200" dirty="0"/>
              <a:t> </a:t>
            </a:r>
            <a:r>
              <a:rPr lang="en-US" sz="2200" dirty="0" err="1"/>
              <a:t>förälderns</a:t>
            </a:r>
            <a:r>
              <a:rPr lang="en-US" sz="2200" dirty="0"/>
              <a:t> </a:t>
            </a:r>
            <a:r>
              <a:rPr lang="en-US" sz="2200" dirty="0" err="1"/>
              <a:t>funktion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vardagen</a:t>
            </a:r>
            <a:r>
              <a:rPr lang="en-US" sz="2200" dirty="0"/>
              <a:t>? </a:t>
            </a:r>
          </a:p>
          <a:p>
            <a:r>
              <a:rPr lang="en-US" sz="2200" dirty="0"/>
              <a:t>Finns det </a:t>
            </a:r>
            <a:r>
              <a:rPr lang="en-US" sz="2200" dirty="0" err="1"/>
              <a:t>fler</a:t>
            </a:r>
            <a:r>
              <a:rPr lang="en-US" sz="2200" dirty="0"/>
              <a:t> </a:t>
            </a:r>
            <a:r>
              <a:rPr lang="en-US" sz="2200" dirty="0" err="1"/>
              <a:t>vuxna</a:t>
            </a:r>
            <a:r>
              <a:rPr lang="en-US" sz="2200" dirty="0"/>
              <a:t> </a:t>
            </a:r>
            <a:r>
              <a:rPr lang="en-US" sz="2200" dirty="0" err="1"/>
              <a:t>kring</a:t>
            </a:r>
            <a:r>
              <a:rPr lang="en-US" sz="2200" dirty="0"/>
              <a:t> </a:t>
            </a:r>
            <a:r>
              <a:rPr lang="en-US" sz="2200" dirty="0" err="1"/>
              <a:t>barnet</a:t>
            </a:r>
            <a:r>
              <a:rPr lang="en-US" sz="2200" dirty="0"/>
              <a:t>? </a:t>
            </a:r>
          </a:p>
          <a:p>
            <a:r>
              <a:rPr lang="en-US" sz="2200" dirty="0"/>
              <a:t>Vem </a:t>
            </a:r>
            <a:r>
              <a:rPr lang="en-US" sz="2200" dirty="0" err="1"/>
              <a:t>märker</a:t>
            </a:r>
            <a:r>
              <a:rPr lang="en-US" sz="2200" dirty="0"/>
              <a:t> om </a:t>
            </a:r>
            <a:r>
              <a:rPr lang="en-US" sz="2200" dirty="0" err="1"/>
              <a:t>barnet</a:t>
            </a:r>
            <a:r>
              <a:rPr lang="en-US" sz="2200" dirty="0"/>
              <a:t> </a:t>
            </a:r>
            <a:r>
              <a:rPr lang="en-US" sz="2200" dirty="0" err="1"/>
              <a:t>inte</a:t>
            </a:r>
            <a:r>
              <a:rPr lang="en-US" sz="2200" dirty="0"/>
              <a:t> har det bra? </a:t>
            </a:r>
          </a:p>
          <a:p>
            <a:r>
              <a:rPr lang="en-US" sz="2200" dirty="0" err="1"/>
              <a:t>Partnern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informationskälla</a:t>
            </a:r>
            <a:r>
              <a:rPr lang="en-US" sz="2200" dirty="0"/>
              <a:t> </a:t>
            </a:r>
          </a:p>
          <a:p>
            <a:r>
              <a:rPr lang="en-US" sz="2200" dirty="0" err="1"/>
              <a:t>Behöver</a:t>
            </a:r>
            <a:r>
              <a:rPr lang="en-US" sz="2200" dirty="0"/>
              <a:t> </a:t>
            </a:r>
            <a:r>
              <a:rPr lang="en-US" sz="2200" dirty="0" err="1"/>
              <a:t>barnet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egen</a:t>
            </a:r>
            <a:r>
              <a:rPr lang="en-US" sz="2200" dirty="0"/>
              <a:t> </a:t>
            </a:r>
            <a:r>
              <a:rPr lang="en-US" sz="2200" dirty="0" err="1"/>
              <a:t>kontakt</a:t>
            </a:r>
            <a:r>
              <a:rPr lang="en-US" sz="2200" dirty="0"/>
              <a:t>? </a:t>
            </a:r>
          </a:p>
          <a:p>
            <a:r>
              <a:rPr lang="en-US" sz="2200" dirty="0" err="1"/>
              <a:t>Signalerar</a:t>
            </a:r>
            <a:r>
              <a:rPr lang="en-US" sz="2200" dirty="0"/>
              <a:t> </a:t>
            </a:r>
            <a:r>
              <a:rPr lang="en-US" sz="2200" dirty="0" err="1"/>
              <a:t>föräldern</a:t>
            </a:r>
            <a:r>
              <a:rPr lang="en-US" sz="2200" dirty="0"/>
              <a:t> </a:t>
            </a:r>
            <a:r>
              <a:rPr lang="en-US" sz="2200" dirty="0" err="1"/>
              <a:t>behov</a:t>
            </a:r>
            <a:r>
              <a:rPr lang="en-US" sz="2200" dirty="0"/>
              <a:t> av </a:t>
            </a:r>
            <a:r>
              <a:rPr lang="en-US" sz="2200" dirty="0" err="1"/>
              <a:t>stöd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behov</a:t>
            </a:r>
            <a:r>
              <a:rPr lang="en-US" sz="2200" dirty="0"/>
              <a:t> av </a:t>
            </a:r>
            <a:r>
              <a:rPr lang="en-US" sz="2200" dirty="0" err="1"/>
              <a:t>konkreta</a:t>
            </a:r>
            <a:r>
              <a:rPr lang="en-US" sz="2200" dirty="0"/>
              <a:t> </a:t>
            </a:r>
            <a:r>
              <a:rPr lang="en-US" sz="2200" dirty="0" err="1"/>
              <a:t>hjälpinsatser</a:t>
            </a:r>
            <a:r>
              <a:rPr lang="en-US" sz="2200" dirty="0"/>
              <a:t>? </a:t>
            </a:r>
          </a:p>
          <a:p>
            <a:endParaRPr lang="en-US" sz="2200" dirty="0"/>
          </a:p>
        </p:txBody>
      </p:sp>
      <p:pic>
        <p:nvPicPr>
          <p:cNvPr id="4098" name="Picture 2" descr="Människor, Säng, Baby, Nyfödda, Barn, Avropsorder">
            <a:extLst>
              <a:ext uri="{FF2B5EF4-FFF2-40B4-BE49-F238E27FC236}">
                <a16:creationId xmlns:a16="http://schemas.microsoft.com/office/drawing/2014/main" id="{ED69C6C8-7947-3645-BCEB-972B4F29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r="632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1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FE35F9-C570-6443-BA14-C31EFCF5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3000"/>
              <a:t>Destruktiva f</a:t>
            </a:r>
            <a:r>
              <a:rPr lang="sv-SE" sz="3000" noProof="0"/>
              <a:t>öräldrabeteenden – när måste vi reagera snabbt? </a:t>
            </a:r>
            <a:br>
              <a:rPr lang="sv-SE" sz="3000" noProof="0"/>
            </a:br>
            <a:endParaRPr lang="sv-SE" sz="3000" noProof="0"/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13EF8A1-887D-1C40-B6CE-33D4B579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sv-SE" sz="2200" noProof="0"/>
              <a:t>Aggressivitet och våld</a:t>
            </a:r>
          </a:p>
          <a:p>
            <a:r>
              <a:rPr lang="sv-SE" sz="2200" noProof="0"/>
              <a:t>Oförmåga att läsa av signaler</a:t>
            </a:r>
          </a:p>
          <a:p>
            <a:r>
              <a:rPr lang="sv-SE" sz="2200" noProof="0"/>
              <a:t>Glömska/försumlighet</a:t>
            </a:r>
          </a:p>
          <a:p>
            <a:r>
              <a:rPr lang="sv-SE" sz="2200"/>
              <a:t>Alltför upptagen </a:t>
            </a:r>
            <a:r>
              <a:rPr lang="sv-SE" sz="2200" noProof="0"/>
              <a:t>av annat i livet än barnet</a:t>
            </a:r>
          </a:p>
          <a:p>
            <a:r>
              <a:rPr lang="sv-SE" sz="2200"/>
              <a:t>Alltför oförutsägbar</a:t>
            </a:r>
            <a:endParaRPr lang="sv-SE" sz="2200" noProof="0"/>
          </a:p>
          <a:p>
            <a:endParaRPr lang="sv-SE" sz="2200" noProof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8761662-1C76-814C-BD31-726804E41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8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C53972-1D07-D046-BB59-A490D58C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sv-SE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sv-SE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Tova Winbladh</a:t>
            </a:r>
            <a:br>
              <a:rPr lang="sv-SE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Legitimerad psykolog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E8F6A14-F756-2A4B-B743-67D0D8AD7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1800" dirty="0"/>
              <a:t>Bakgrund som psykolog inom mödra- och barnhälsovård </a:t>
            </a:r>
          </a:p>
          <a:p>
            <a:r>
              <a:rPr lang="sv-SE" sz="1800" dirty="0"/>
              <a:t>Privatpraktiserande psykolog, fokus på utbildning och  handledning av personalgrupper</a:t>
            </a:r>
          </a:p>
          <a:p>
            <a:r>
              <a:rPr lang="sv-SE" sz="1800" dirty="0"/>
              <a:t>Psykologisk expert på företaget Libero </a:t>
            </a:r>
          </a:p>
          <a:p>
            <a:r>
              <a:rPr lang="sv-SE" sz="1800" dirty="0"/>
              <a:t>Skribent och författare </a:t>
            </a:r>
          </a:p>
        </p:txBody>
      </p:sp>
      <p:pic>
        <p:nvPicPr>
          <p:cNvPr id="5" name="Platshållare för innehåll 4" descr="En bild som visar person, stående, står, kostym&#10;&#10;Automatiskt genererad beskrivning">
            <a:extLst>
              <a:ext uri="{FF2B5EF4-FFF2-40B4-BE49-F238E27FC236}">
                <a16:creationId xmlns:a16="http://schemas.microsoft.com/office/drawing/2014/main" id="{FD5DBD77-19D3-4442-B8F9-F9423D425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05" r="3602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23" name="Picture 2" descr="Bildresultat för hela havet stormar: småbarnsfamiljens">
            <a:extLst>
              <a:ext uri="{FF2B5EF4-FFF2-40B4-BE49-F238E27FC236}">
                <a16:creationId xmlns:a16="http://schemas.microsoft.com/office/drawing/2014/main" id="{A9E61985-ECAE-EA4B-A3B8-09BEDDCC6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" b="1"/>
          <a:stretch/>
        </p:blipFill>
        <p:spPr bwMode="auto">
          <a:xfrm>
            <a:off x="8321044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n bild som visar himmel, solnedgång, utomhus, sol&#10;&#10;Automatiskt genererad beskrivning">
            <a:extLst>
              <a:ext uri="{FF2B5EF4-FFF2-40B4-BE49-F238E27FC236}">
                <a16:creationId xmlns:a16="http://schemas.microsoft.com/office/drawing/2014/main" id="{ADAE5F43-F598-194A-84E6-C40A599BB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CD3430C-8370-E443-9061-3E7FEC30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sv-SE" sz="3700" noProof="0">
                <a:solidFill>
                  <a:srgbClr val="FFFFFF"/>
                </a:solidFill>
              </a:rPr>
              <a:t>Sammanfattning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255EE43-9DAC-46EE-806E-0F927DA3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Föräldrablivandet och småbarnsperioden är en extremt påfrestande period för många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Risk för psykisk ohälsa och behov av stöd i olika former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Föräldrasjälvförtroendet är a och o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Familjelivet påverkas av uteblivet socialt stöd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Du som behandlare kan vara den enda som ser och bekräftar föräldern – slösa inte på värme och trygghet! </a:t>
            </a:r>
          </a:p>
          <a:p>
            <a:r>
              <a:rPr lang="sv-SE" sz="2000" dirty="0">
                <a:solidFill>
                  <a:srgbClr val="FFFFFF"/>
                </a:solidFill>
              </a:rPr>
              <a:t>Genom att ge föräldrar stöd ger man indirekt även de små barnen stöd </a:t>
            </a:r>
          </a:p>
        </p:txBody>
      </p:sp>
    </p:spTree>
    <p:extLst>
      <p:ext uri="{BB962C8B-B14F-4D97-AF65-F5344CB8AC3E}">
        <p14:creationId xmlns:p14="http://schemas.microsoft.com/office/powerpoint/2010/main" val="203261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9042B-A069-B345-A74E-6EAC5BCB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dirty="0"/>
              <a:t>Litteraturtips! </a:t>
            </a:r>
            <a:r>
              <a:rPr lang="sv-SE" dirty="0">
                <a:sym typeface="Wingdings" pitchFamily="2" charset="2"/>
              </a:rPr>
              <a:t> </a:t>
            </a:r>
            <a:endParaRPr lang="sv-S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C786BB-B36A-4477-B3B7-D4CCBAF3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 err="1"/>
              <a:t>Genomgång</a:t>
            </a:r>
            <a:r>
              <a:rPr lang="en-US" sz="2000" dirty="0"/>
              <a:t> av </a:t>
            </a:r>
            <a:r>
              <a:rPr lang="en-US" sz="2000" dirty="0" err="1"/>
              <a:t>föräldrablivandets</a:t>
            </a:r>
            <a:r>
              <a:rPr lang="en-US" sz="2000" dirty="0"/>
              <a:t> </a:t>
            </a:r>
            <a:r>
              <a:rPr lang="en-US" sz="2000" dirty="0" err="1"/>
              <a:t>psykologi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Vardagsnära</a:t>
            </a:r>
            <a:r>
              <a:rPr lang="en-US" sz="2000" dirty="0"/>
              <a:t> </a:t>
            </a:r>
            <a:r>
              <a:rPr lang="en-US" sz="2000" dirty="0" err="1"/>
              <a:t>exempel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olika</a:t>
            </a:r>
            <a:r>
              <a:rPr lang="en-US" sz="2000" dirty="0"/>
              <a:t> </a:t>
            </a:r>
            <a:r>
              <a:rPr lang="en-US" sz="2000" dirty="0" err="1"/>
              <a:t>typer</a:t>
            </a:r>
            <a:r>
              <a:rPr lang="en-US" sz="2000" dirty="0"/>
              <a:t> av </a:t>
            </a:r>
            <a:r>
              <a:rPr lang="en-US" sz="2000" dirty="0" err="1"/>
              <a:t>konfliktsituationer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 </a:t>
            </a:r>
            <a:r>
              <a:rPr lang="en-US" sz="2000" dirty="0" err="1"/>
              <a:t>småbarnsfamiljer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Situationsanalyser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förslag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olika</a:t>
            </a:r>
            <a:r>
              <a:rPr lang="en-US" sz="2000" dirty="0"/>
              <a:t> saker man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se om det ger </a:t>
            </a:r>
            <a:r>
              <a:rPr lang="en-US" sz="2000" dirty="0" err="1"/>
              <a:t>effekt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Passar</a:t>
            </a:r>
            <a:r>
              <a:rPr lang="en-US" sz="2000" dirty="0"/>
              <a:t> bade </a:t>
            </a:r>
            <a:r>
              <a:rPr lang="en-US" sz="2000" dirty="0" err="1"/>
              <a:t>föräldrar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professionella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möter</a:t>
            </a:r>
            <a:r>
              <a:rPr lang="en-US" sz="2000" dirty="0"/>
              <a:t> </a:t>
            </a:r>
            <a:r>
              <a:rPr lang="en-US" sz="2000" dirty="0" err="1"/>
              <a:t>föräldrar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/</a:t>
            </a:r>
            <a:r>
              <a:rPr lang="en-US" sz="2000" dirty="0" err="1"/>
              <a:t>eller</a:t>
            </a:r>
            <a:r>
              <a:rPr lang="en-US" sz="2000" dirty="0"/>
              <a:t> barn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Erbjudande</a:t>
            </a:r>
            <a:r>
              <a:rPr lang="en-US" sz="2000" dirty="0"/>
              <a:t> nu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medlemmar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BTF! </a:t>
            </a:r>
          </a:p>
          <a:p>
            <a:pPr marL="0" indent="0">
              <a:buNone/>
            </a:pPr>
            <a:r>
              <a:rPr lang="sv-SE" dirty="0"/>
              <a:t>   </a:t>
            </a:r>
            <a:r>
              <a:rPr lang="sv-SE" b="1" dirty="0">
                <a:hlinkClick r:id="rId2"/>
              </a:rPr>
              <a:t>nok.se/btfkongress</a:t>
            </a:r>
            <a:endParaRPr lang="en-US" sz="2000" dirty="0"/>
          </a:p>
        </p:txBody>
      </p:sp>
      <p:pic>
        <p:nvPicPr>
          <p:cNvPr id="4" name="Picture 2" descr="Bildresultat för hela havet stormar: småbarnsfamiljens">
            <a:extLst>
              <a:ext uri="{FF2B5EF4-FFF2-40B4-BE49-F238E27FC236}">
                <a16:creationId xmlns:a16="http://schemas.microsoft.com/office/drawing/2014/main" id="{9DB528E6-13A5-284D-98BA-7EEF6322C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-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9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7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 bild som visar person, inomhus, sitter, bord&#10;&#10;Automatiskt genererad beskrivning">
            <a:extLst>
              <a:ext uri="{FF2B5EF4-FFF2-40B4-BE49-F238E27FC236}">
                <a16:creationId xmlns:a16="http://schemas.microsoft.com/office/drawing/2014/main" id="{D6870A86-5B11-5045-B132-BBF7CEE637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9BA14A-AE5F-C74B-8633-DDE06743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noProof="0"/>
              <a:t>Dagens upplägg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F5EF37-868F-6946-B8DF-6512A4A78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256705"/>
            <a:ext cx="4593021" cy="26975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noProof="0" dirty="0" err="1"/>
              <a:t>Föräldrablivandets</a:t>
            </a:r>
            <a:r>
              <a:rPr lang="en-US" sz="2400" noProof="0" dirty="0"/>
              <a:t> </a:t>
            </a:r>
            <a:r>
              <a:rPr lang="en-US" sz="2400" noProof="0" dirty="0" err="1"/>
              <a:t>psykologi</a:t>
            </a:r>
            <a:endParaRPr lang="en-US" sz="2400" noProof="0" dirty="0"/>
          </a:p>
          <a:p>
            <a:r>
              <a:rPr lang="en-US" sz="2400" dirty="0" err="1"/>
              <a:t>Vanliga</a:t>
            </a:r>
            <a:r>
              <a:rPr lang="en-US" sz="2400" dirty="0"/>
              <a:t> </a:t>
            </a:r>
            <a:r>
              <a:rPr lang="en-US" sz="2400" dirty="0" err="1"/>
              <a:t>svårigheter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familjelivet</a:t>
            </a:r>
            <a:r>
              <a:rPr lang="en-US" sz="2400" dirty="0"/>
              <a:t> under </a:t>
            </a:r>
            <a:r>
              <a:rPr lang="en-US" sz="2400" dirty="0" err="1"/>
              <a:t>småbarnsåren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Hur</a:t>
            </a:r>
            <a:r>
              <a:rPr lang="en-US" sz="2400" dirty="0"/>
              <a:t> </a:t>
            </a:r>
            <a:r>
              <a:rPr lang="en-US" sz="2400" dirty="0" err="1"/>
              <a:t>stärker</a:t>
            </a:r>
            <a:r>
              <a:rPr lang="en-US" sz="2400" dirty="0"/>
              <a:t> man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förälder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föräldraskapet</a:t>
            </a:r>
            <a:r>
              <a:rPr lang="en-US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780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052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E6326B-995D-954B-AAF5-637D2895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v-SE" dirty="0">
                <a:solidFill>
                  <a:srgbClr val="FFFFFF"/>
                </a:solidFill>
              </a:rPr>
              <a:t>Hela havet stormar!</a:t>
            </a:r>
          </a:p>
        </p:txBody>
      </p:sp>
      <p:pic>
        <p:nvPicPr>
          <p:cNvPr id="4104" name="Picture 8" descr="Cyklonen, Framåt, Orkanen, Storm, Moln, Winter Storm">
            <a:extLst>
              <a:ext uri="{FF2B5EF4-FFF2-40B4-BE49-F238E27FC236}">
                <a16:creationId xmlns:a16="http://schemas.microsoft.com/office/drawing/2014/main" id="{3BC20C4F-E300-D949-AC4F-5772EFD05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r="1" b="1064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40A7BD-0B4F-8E40-BE94-47784EA3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rgbClr val="FFFFFF"/>
                </a:solidFill>
              </a:rPr>
              <a:t>Föräldrablivandeperioden dramatisk både inuti och utanpå</a:t>
            </a:r>
          </a:p>
          <a:p>
            <a:endParaRPr lang="sv-SE" sz="2000" dirty="0">
              <a:solidFill>
                <a:srgbClr val="FFFFFF"/>
              </a:solidFill>
            </a:endParaRPr>
          </a:p>
          <a:p>
            <a:r>
              <a:rPr lang="sv-SE" sz="2000" dirty="0">
                <a:solidFill>
                  <a:srgbClr val="FFFFFF"/>
                </a:solidFill>
              </a:rPr>
              <a:t>Förälderns ökade känslighet – bra för barnet, jobbig för föräldern </a:t>
            </a:r>
          </a:p>
          <a:p>
            <a:endParaRPr lang="sv-SE" sz="2000" dirty="0">
              <a:solidFill>
                <a:srgbClr val="FFFFFF"/>
              </a:solidFill>
            </a:endParaRPr>
          </a:p>
          <a:p>
            <a:r>
              <a:rPr lang="sv-SE" sz="2000" dirty="0">
                <a:solidFill>
                  <a:srgbClr val="FFFFFF"/>
                </a:solidFill>
              </a:rPr>
              <a:t>Tvivel en del av det goda föräldraskapet </a:t>
            </a:r>
          </a:p>
          <a:p>
            <a:endParaRPr lang="sv-SE" sz="2000" dirty="0">
              <a:solidFill>
                <a:srgbClr val="FFFFFF"/>
              </a:solidFill>
            </a:endParaRPr>
          </a:p>
          <a:p>
            <a:r>
              <a:rPr lang="sv-SE" sz="2000" dirty="0">
                <a:solidFill>
                  <a:srgbClr val="FFFFFF"/>
                </a:solidFill>
              </a:rPr>
              <a:t>Självförtroendet i gungning </a:t>
            </a:r>
          </a:p>
        </p:txBody>
      </p:sp>
    </p:spTree>
    <p:extLst>
      <p:ext uri="{BB962C8B-B14F-4D97-AF65-F5344CB8AC3E}">
        <p14:creationId xmlns:p14="http://schemas.microsoft.com/office/powerpoint/2010/main" val="167024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32A002-C7F7-1E4B-ACB3-71C2B846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noProof="0" dirty="0">
                <a:solidFill>
                  <a:srgbClr val="FFFFFF"/>
                </a:solidFill>
              </a:rPr>
              <a:t>Hela </a:t>
            </a:r>
            <a:r>
              <a:rPr lang="en-US" noProof="0" dirty="0" err="1">
                <a:solidFill>
                  <a:srgbClr val="FFFFFF"/>
                </a:solidFill>
              </a:rPr>
              <a:t>havet</a:t>
            </a:r>
            <a:r>
              <a:rPr lang="en-US" noProof="0" dirty="0">
                <a:solidFill>
                  <a:srgbClr val="FFFFFF"/>
                </a:solidFill>
              </a:rPr>
              <a:t> </a:t>
            </a:r>
            <a:r>
              <a:rPr lang="en-US" noProof="0" dirty="0" err="1">
                <a:solidFill>
                  <a:srgbClr val="FFFFFF"/>
                </a:solidFill>
              </a:rPr>
              <a:t>stormar</a:t>
            </a:r>
            <a:r>
              <a:rPr lang="en-US" noProof="0" dirty="0">
                <a:solidFill>
                  <a:srgbClr val="FFFFFF"/>
                </a:solidFill>
              </a:rPr>
              <a:t>!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26EA434-5D8D-BF4D-BE58-172CB8FDF8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9" r="2" b="2626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B9604FA-9A9A-AE48-968B-3E199A8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noProof="0" dirty="0" err="1">
                <a:solidFill>
                  <a:srgbClr val="FFFFFF"/>
                </a:solidFill>
              </a:rPr>
              <a:t>Att</a:t>
            </a:r>
            <a:r>
              <a:rPr lang="en-US" sz="2000" noProof="0" dirty="0">
                <a:solidFill>
                  <a:srgbClr val="FFFFFF"/>
                </a:solidFill>
              </a:rPr>
              <a:t> </a:t>
            </a:r>
            <a:r>
              <a:rPr lang="en-US" sz="2000" noProof="0" dirty="0" err="1">
                <a:solidFill>
                  <a:srgbClr val="FFFFFF"/>
                </a:solidFill>
              </a:rPr>
              <a:t>få</a:t>
            </a:r>
            <a:r>
              <a:rPr lang="en-US" sz="2000" noProof="0" dirty="0">
                <a:solidFill>
                  <a:srgbClr val="FFFFFF"/>
                </a:solidFill>
              </a:rPr>
              <a:t> barn </a:t>
            </a:r>
            <a:r>
              <a:rPr lang="en-US" sz="2000" noProof="0" dirty="0" err="1">
                <a:solidFill>
                  <a:srgbClr val="FFFFFF"/>
                </a:solidFill>
              </a:rPr>
              <a:t>en</a:t>
            </a:r>
            <a:r>
              <a:rPr lang="en-US" sz="2000" noProof="0" dirty="0">
                <a:solidFill>
                  <a:srgbClr val="FFFFFF"/>
                </a:solidFill>
              </a:rPr>
              <a:t> av de </a:t>
            </a:r>
            <a:r>
              <a:rPr lang="en-US" sz="2000" noProof="0" dirty="0" err="1">
                <a:solidFill>
                  <a:srgbClr val="FFFFFF"/>
                </a:solidFill>
              </a:rPr>
              <a:t>mest</a:t>
            </a:r>
            <a:r>
              <a:rPr lang="en-US" sz="2000" noProof="0" dirty="0">
                <a:solidFill>
                  <a:srgbClr val="FFFFFF"/>
                </a:solidFill>
              </a:rPr>
              <a:t> </a:t>
            </a:r>
            <a:r>
              <a:rPr lang="en-US" sz="2000" noProof="0" dirty="0" err="1">
                <a:solidFill>
                  <a:srgbClr val="FFFFFF"/>
                </a:solidFill>
              </a:rPr>
              <a:t>kraftfulla</a:t>
            </a:r>
            <a:r>
              <a:rPr lang="en-US" sz="2000" noProof="0" dirty="0">
                <a:solidFill>
                  <a:srgbClr val="FFFFFF"/>
                </a:solidFill>
              </a:rPr>
              <a:t> triggers </a:t>
            </a:r>
            <a:r>
              <a:rPr lang="en-US" sz="2000" noProof="0" dirty="0" err="1">
                <a:solidFill>
                  <a:srgbClr val="FFFFFF"/>
                </a:solidFill>
              </a:rPr>
              <a:t>som</a:t>
            </a:r>
            <a:r>
              <a:rPr lang="en-US" sz="2000" noProof="0" dirty="0">
                <a:solidFill>
                  <a:srgbClr val="FFFFFF"/>
                </a:solidFill>
              </a:rPr>
              <a:t> </a:t>
            </a:r>
            <a:r>
              <a:rPr lang="en-US" sz="2000" noProof="0" dirty="0" err="1">
                <a:solidFill>
                  <a:srgbClr val="FFFFFF"/>
                </a:solidFill>
              </a:rPr>
              <a:t>finns</a:t>
            </a:r>
            <a:r>
              <a:rPr lang="en-US" sz="2000" noProof="0" dirty="0">
                <a:solidFill>
                  <a:srgbClr val="FFFFFF"/>
                </a:solidFill>
              </a:rPr>
              <a:t> </a:t>
            </a:r>
            <a:r>
              <a:rPr lang="en-US" sz="2000" noProof="0" dirty="0" err="1">
                <a:solidFill>
                  <a:srgbClr val="FFFFFF"/>
                </a:solidFill>
              </a:rPr>
              <a:t>för</a:t>
            </a:r>
            <a:r>
              <a:rPr lang="en-US" sz="2000" noProof="0" dirty="0">
                <a:solidFill>
                  <a:srgbClr val="FFFFFF"/>
                </a:solidFill>
              </a:rPr>
              <a:t> </a:t>
            </a:r>
            <a:r>
              <a:rPr lang="en-US" sz="2000" noProof="0" dirty="0" err="1">
                <a:solidFill>
                  <a:srgbClr val="FFFFFF"/>
                </a:solidFill>
              </a:rPr>
              <a:t>utvecklandet</a:t>
            </a:r>
            <a:r>
              <a:rPr lang="en-US" sz="2000" noProof="0" dirty="0">
                <a:solidFill>
                  <a:srgbClr val="FFFFFF"/>
                </a:solidFill>
              </a:rPr>
              <a:t> av  </a:t>
            </a:r>
            <a:r>
              <a:rPr lang="en-US" sz="2000" noProof="0" dirty="0" err="1">
                <a:solidFill>
                  <a:srgbClr val="FFFFFF"/>
                </a:solidFill>
              </a:rPr>
              <a:t>psykiatrisk</a:t>
            </a:r>
            <a:r>
              <a:rPr lang="en-US" sz="2000" noProof="0" dirty="0">
                <a:solidFill>
                  <a:srgbClr val="FFFFFF"/>
                </a:solidFill>
              </a:rPr>
              <a:t> problematic</a:t>
            </a:r>
          </a:p>
          <a:p>
            <a:endParaRPr lang="en-US" sz="2000" noProof="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Förändringar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identiteten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vardagen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kärleksrelationen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Markant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ökad</a:t>
            </a:r>
            <a:r>
              <a:rPr lang="en-US" sz="2000" dirty="0">
                <a:solidFill>
                  <a:srgbClr val="FFFFFF"/>
                </a:solidFill>
              </a:rPr>
              <a:t> grad av </a:t>
            </a:r>
            <a:r>
              <a:rPr lang="en-US" sz="2000" dirty="0" err="1">
                <a:solidFill>
                  <a:srgbClr val="FFFFFF"/>
                </a:solidFill>
              </a:rPr>
              <a:t>konflikter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livet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2EF24-251A-934E-98D7-D6979749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v-SE" sz="3600" dirty="0"/>
              <a:t>Problem i familjelivet under småbarnsåren </a:t>
            </a:r>
          </a:p>
        </p:txBody>
      </p:sp>
      <p:pic>
        <p:nvPicPr>
          <p:cNvPr id="6" name="Picture 2" descr="En bild som visar person, inomhus, kvinna, sitter&#10;&#10;Automatiskt genererad beskrivning">
            <a:extLst>
              <a:ext uri="{FF2B5EF4-FFF2-40B4-BE49-F238E27FC236}">
                <a16:creationId xmlns:a16="http://schemas.microsoft.com/office/drawing/2014/main" id="{77625CE8-2BE1-D34D-AF06-15C688E8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4809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EBF5C90A-F9FC-4A37-8F62-F237C3442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sv-SE" sz="2000" dirty="0"/>
              <a:t>Förälderns mående </a:t>
            </a:r>
          </a:p>
          <a:p>
            <a:r>
              <a:rPr lang="sv-SE" sz="2000" dirty="0"/>
              <a:t>Konflikter med barnet – samspelsproblem </a:t>
            </a:r>
          </a:p>
          <a:p>
            <a:r>
              <a:rPr lang="sv-SE" sz="2000" dirty="0"/>
              <a:t>Konflikter mellan barnen </a:t>
            </a:r>
          </a:p>
          <a:p>
            <a:r>
              <a:rPr lang="sv-SE" sz="2000" dirty="0"/>
              <a:t>Konflikter med medföräldern </a:t>
            </a:r>
          </a:p>
          <a:p>
            <a:r>
              <a:rPr lang="sv-SE" sz="2000" dirty="0"/>
              <a:t>Barnets utveckling </a:t>
            </a:r>
          </a:p>
        </p:txBody>
      </p:sp>
    </p:spTree>
    <p:extLst>
      <p:ext uri="{BB962C8B-B14F-4D97-AF65-F5344CB8AC3E}">
        <p14:creationId xmlns:p14="http://schemas.microsoft.com/office/powerpoint/2010/main" val="74428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vinna, Stående, Sten, Vatten, Kvinna Som Står">
            <a:extLst>
              <a:ext uri="{FF2B5EF4-FFF2-40B4-BE49-F238E27FC236}">
                <a16:creationId xmlns:a16="http://schemas.microsoft.com/office/drawing/2014/main" id="{177B3ED7-E28B-0843-8F94-9A5A4AD6B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A57D35-3403-0A4C-A3AD-E64F17E3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sv-SE" sz="3600"/>
              <a:t>Identitet i gungning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60657C-D843-4683-B561-957F51575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sv-SE" sz="1800"/>
              <a:t>Vem är jag nu? </a:t>
            </a:r>
          </a:p>
          <a:p>
            <a:r>
              <a:rPr lang="sv-SE" sz="1800"/>
              <a:t>Vem är jag jämfört med egna föräldrar? </a:t>
            </a:r>
          </a:p>
          <a:p>
            <a:r>
              <a:rPr lang="sv-SE" sz="1800"/>
              <a:t>Vem är jag jämfört med andra föräldrar? </a:t>
            </a:r>
          </a:p>
        </p:txBody>
      </p:sp>
    </p:spTree>
    <p:extLst>
      <p:ext uri="{BB962C8B-B14F-4D97-AF65-F5344CB8AC3E}">
        <p14:creationId xmlns:p14="http://schemas.microsoft.com/office/powerpoint/2010/main" val="2438230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32258A-EBBD-7249-A90C-86DD4ECF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129084"/>
            <a:ext cx="3689091" cy="1960157"/>
          </a:xfrm>
        </p:spPr>
        <p:txBody>
          <a:bodyPr>
            <a:normAutofit/>
          </a:bodyPr>
          <a:lstStyle/>
          <a:p>
            <a:r>
              <a:rPr lang="sv-SE" sz="4000"/>
              <a:t>Konflikter med barnet </a:t>
            </a:r>
          </a:p>
        </p:txBody>
      </p:sp>
      <p:pic>
        <p:nvPicPr>
          <p:cNvPr id="1026" name="Picture 2" descr="Flicka, Ledsen, Desperat, Ensam, Sorg, Eftertänksamma">
            <a:extLst>
              <a:ext uri="{FF2B5EF4-FFF2-40B4-BE49-F238E27FC236}">
                <a16:creationId xmlns:a16="http://schemas.microsoft.com/office/drawing/2014/main" id="{6C053850-D1E3-7540-BB2B-69683569F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2" b="2"/>
          <a:stretch/>
        </p:blipFill>
        <p:spPr bwMode="auto"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721E8D5-F73B-4D42-91C2-79E90C42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r>
              <a:rPr lang="en-US" sz="2000"/>
              <a:t>Överraskad av känslor!</a:t>
            </a:r>
          </a:p>
          <a:p>
            <a:r>
              <a:rPr lang="en-US" sz="2000"/>
              <a:t>Varför gör barnet som det gör? </a:t>
            </a:r>
          </a:p>
          <a:p>
            <a:r>
              <a:rPr lang="en-US" sz="2000"/>
              <a:t>Vad leder till vad i situationen? </a:t>
            </a:r>
          </a:p>
          <a:p>
            <a:r>
              <a:rPr lang="en-US" sz="2000"/>
              <a:t>På vilket sätt påverkar interaktionen? </a:t>
            </a:r>
          </a:p>
        </p:txBody>
      </p:sp>
    </p:spTree>
    <p:extLst>
      <p:ext uri="{BB962C8B-B14F-4D97-AF65-F5344CB8AC3E}">
        <p14:creationId xmlns:p14="http://schemas.microsoft.com/office/powerpoint/2010/main" val="290953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ötter, Barn, Tillsammans, Bröder Och Systrar, Barnets">
            <a:extLst>
              <a:ext uri="{FF2B5EF4-FFF2-40B4-BE49-F238E27FC236}">
                <a16:creationId xmlns:a16="http://schemas.microsoft.com/office/drawing/2014/main" id="{60892A1C-A3F9-5345-A908-66DA4355B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r="-1" b="7740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8A50AF-0765-0E47-B046-4EC8CC1F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sv-SE" sz="3600"/>
              <a:t>Konflikter mellan syskon </a:t>
            </a:r>
          </a:p>
        </p:txBody>
      </p:sp>
      <p:sp>
        <p:nvSpPr>
          <p:cNvPr id="2057" name="Content Placeholder 2053">
            <a:extLst>
              <a:ext uri="{FF2B5EF4-FFF2-40B4-BE49-F238E27FC236}">
                <a16:creationId xmlns:a16="http://schemas.microsoft.com/office/drawing/2014/main" id="{DBAE14D6-E318-46ED-87DE-AE84C56B9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/>
              <a:t>Konkurrens och oro </a:t>
            </a:r>
          </a:p>
          <a:p>
            <a:r>
              <a:rPr lang="en-US" sz="1800"/>
              <a:t>För få vuxna per barn </a:t>
            </a:r>
          </a:p>
          <a:p>
            <a:r>
              <a:rPr lang="en-US" sz="1800"/>
              <a:t>Förälderns ledarroll</a:t>
            </a:r>
          </a:p>
        </p:txBody>
      </p:sp>
    </p:spTree>
    <p:extLst>
      <p:ext uri="{BB962C8B-B14F-4D97-AF65-F5344CB8AC3E}">
        <p14:creationId xmlns:p14="http://schemas.microsoft.com/office/powerpoint/2010/main" val="99252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Words>686</Words>
  <Application>Microsoft Macintosh PowerPoint</Application>
  <PresentationFormat>Bredbild</PresentationFormat>
  <Paragraphs>127</Paragraphs>
  <Slides>21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Föräldraskap när livet känns tungt  </vt:lpstr>
      <vt:lpstr>  Tova Winbladh Legitimerad psykolog </vt:lpstr>
      <vt:lpstr>Dagens upplägg</vt:lpstr>
      <vt:lpstr>Hela havet stormar!</vt:lpstr>
      <vt:lpstr>Hela havet stormar! </vt:lpstr>
      <vt:lpstr>Problem i familjelivet under småbarnsåren </vt:lpstr>
      <vt:lpstr>Identitet i gungning </vt:lpstr>
      <vt:lpstr>Konflikter med barnet </vt:lpstr>
      <vt:lpstr>Konflikter mellan syskon </vt:lpstr>
      <vt:lpstr>Konflikter med medföräldern </vt:lpstr>
      <vt:lpstr>Vad påverkar hur en familj har det? </vt:lpstr>
      <vt:lpstr>Föräldrar ska stärkas, inte uppfostras! Men hur gör man? </vt:lpstr>
      <vt:lpstr>Samtal om familjeliv och föräldraskap</vt:lpstr>
      <vt:lpstr>Normalisering: vad är normalt och inte?    </vt:lpstr>
      <vt:lpstr>Fokus på styrkorna </vt:lpstr>
      <vt:lpstr>Tillit och is i magen </vt:lpstr>
      <vt:lpstr>Föräldraskap är starka grejer…</vt:lpstr>
      <vt:lpstr>Men barnet då? </vt:lpstr>
      <vt:lpstr>Destruktiva föräldrabeteenden – när måste vi reagera snabbt?  </vt:lpstr>
      <vt:lpstr>Sammanfattning</vt:lpstr>
      <vt:lpstr>Litteraturtips!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 med psykiatrisk problematik </dc:title>
  <dc:creator>matti.cervin@gmail.com</dc:creator>
  <cp:lastModifiedBy>matti.cervin@gmail.com</cp:lastModifiedBy>
  <cp:revision>85</cp:revision>
  <dcterms:created xsi:type="dcterms:W3CDTF">2020-05-19T21:07:19Z</dcterms:created>
  <dcterms:modified xsi:type="dcterms:W3CDTF">2021-03-11T16:13:27Z</dcterms:modified>
</cp:coreProperties>
</file>